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6" r:id="rId2"/>
    <p:sldId id="317" r:id="rId3"/>
    <p:sldId id="318" r:id="rId4"/>
    <p:sldId id="319" r:id="rId5"/>
    <p:sldId id="335" r:id="rId6"/>
    <p:sldId id="330" r:id="rId7"/>
    <p:sldId id="333" r:id="rId8"/>
    <p:sldId id="334" r:id="rId9"/>
    <p:sldId id="329" r:id="rId10"/>
    <p:sldId id="331" r:id="rId11"/>
    <p:sldId id="326" r:id="rId1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800000"/>
    <a:srgbClr val="CCCC00"/>
    <a:srgbClr val="3333CC"/>
    <a:srgbClr val="00CC00"/>
    <a:srgbClr val="FF0000"/>
    <a:srgbClr val="003366"/>
    <a:srgbClr val="FF0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49" autoAdjust="0"/>
    <p:restoredTop sz="93606" autoAdjust="0"/>
  </p:normalViewPr>
  <p:slideViewPr>
    <p:cSldViewPr snapToGrid="0" showGuides="1">
      <p:cViewPr>
        <p:scale>
          <a:sx n="60" d="100"/>
          <a:sy n="60" d="100"/>
        </p:scale>
        <p:origin x="-1116" y="-9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833CF2F-FDA2-41FF-9F3F-6117EF82A9C3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0A60E76-6FDB-4A74-8A45-AEB3246A13E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57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348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809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45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98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78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51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1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29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06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09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17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7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5E95-5D88-4D80-BFB1-0018EFC408DC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89B7-B0A1-4DEC-9D17-F8126A5DEF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4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iff"/><Relationship Id="rId11" Type="http://schemas.openxmlformats.org/officeDocument/2006/relationships/image" Target="../media/image11.png"/><Relationship Id="rId5" Type="http://schemas.openxmlformats.org/officeDocument/2006/relationships/image" Target="../media/image5.tif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reg-maritime.eu/web/prismame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3.png"/><Relationship Id="rId7" Type="http://schemas.openxmlformats.org/officeDocument/2006/relationships/image" Target="../media/image6.tif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teworkspace.net/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F111CB5-477D-4132-B3AC-1AA28FDF6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13" y="6420737"/>
            <a:ext cx="580292" cy="3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198D421-45DB-4DB7-B8C9-328A4C1D4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25" y="6544389"/>
            <a:ext cx="871064" cy="22748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850A7F5E-04F0-42E1-A62C-0FA0AFD2ED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28" y="6420736"/>
            <a:ext cx="269384" cy="37273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40464DA8-19D9-4147-9A5A-45D117A7F9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1" y="6420736"/>
            <a:ext cx="364574" cy="35070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FC0AD0D-8EE8-481B-AC63-D2D2B07CD5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8" y="6420736"/>
            <a:ext cx="317799" cy="3644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FB8468A-B016-4A36-9259-7F75A4FEC7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74" y="6420735"/>
            <a:ext cx="298097" cy="34600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034C641E-A8DE-4930-85B9-1EC26E51EA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6" y="6420735"/>
            <a:ext cx="355436" cy="34600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FF85C453-1486-4AD9-95EF-CE4225EA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74" y="6475396"/>
            <a:ext cx="982776" cy="3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9FC3154-AFB3-46B5-B519-6B7D0CC105F0}"/>
              </a:ext>
            </a:extLst>
          </p:cNvPr>
          <p:cNvSpPr/>
          <p:nvPr/>
        </p:nvSpPr>
        <p:spPr>
          <a:xfrm>
            <a:off x="141692" y="4825585"/>
            <a:ext cx="57468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kern="0" dirty="0" err="1" smtClean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P.Ri.S.Ma</a:t>
            </a:r>
            <a:r>
              <a:rPr lang="it-IT" sz="2600" b="1" kern="0" dirty="0" smtClean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it-IT" sz="2600" b="1" kern="0" dirty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MED: un mare di rifiuti, un mare di Risorse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857620" y="6500834"/>
            <a:ext cx="4643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tx2">
                    <a:lumMod val="75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La cooperazione al cuore del Mediterraneo</a:t>
            </a:r>
            <a:endParaRPr lang="it-IT" sz="1200" i="1" dirty="0">
              <a:solidFill>
                <a:schemeClr val="tx2">
                  <a:lumMod val="7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623" y="5859399"/>
            <a:ext cx="89823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i="1" kern="0" dirty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Claudia Cattaneo – TICASS </a:t>
            </a:r>
            <a:r>
              <a:rPr lang="it-IT" sz="2200" i="1" kern="0" dirty="0" err="1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S.c.r.l</a:t>
            </a:r>
            <a:r>
              <a:rPr lang="it-IT" sz="2200" i="1" kern="0" dirty="0" smtClean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.</a:t>
            </a:r>
            <a:endParaRPr lang="it-IT" sz="2200" i="1" kern="0" dirty="0">
              <a:solidFill>
                <a:srgbClr val="006666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6100" y="115888"/>
            <a:ext cx="44497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www.besummit.it/wp-content/uploads/2021/06/BES-logo-202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14" y="4467603"/>
            <a:ext cx="3419963" cy="22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5888"/>
            <a:ext cx="44497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259840" y="737097"/>
            <a:ext cx="77511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Video </a:t>
            </a:r>
            <a:r>
              <a:rPr lang="it-IT" sz="2200" b="1" dirty="0" err="1" smtClean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P.Ri.S.Ma</a:t>
            </a:r>
            <a:r>
              <a:rPr lang="it-IT" sz="2200" b="1" dirty="0" smtClean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. MED Liguria: </a:t>
            </a:r>
            <a:r>
              <a:rPr lang="it-IT" sz="2200" b="1" dirty="0" smtClean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  <a:hlinkClick r:id="rId3"/>
              </a:rPr>
              <a:t>https</a:t>
            </a:r>
            <a:r>
              <a:rPr lang="it-IT" sz="2200" b="1" dirty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  <a:hlinkClick r:id="rId3"/>
              </a:rPr>
              <a:t>://</a:t>
            </a:r>
            <a:r>
              <a:rPr lang="it-IT" sz="2200" b="1" dirty="0" smtClean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  <a:hlinkClick r:id="rId3"/>
              </a:rPr>
              <a:t>www.youtube.com/watch?v=LHUkYivEtRg</a:t>
            </a:r>
          </a:p>
          <a:p>
            <a:endParaRPr lang="it-IT" sz="2200" b="1" dirty="0">
              <a:solidFill>
                <a:srgbClr val="006666"/>
              </a:solidFill>
              <a:latin typeface="Segoe UI Semilight" pitchFamily="34" charset="0"/>
              <a:cs typeface="Segoe UI Semilight" pitchFamily="34" charset="0"/>
              <a:hlinkClick r:id="rId3"/>
            </a:endParaRPr>
          </a:p>
          <a:p>
            <a:endParaRPr lang="it-IT" sz="2200" b="1" dirty="0" smtClean="0">
              <a:solidFill>
                <a:srgbClr val="006666"/>
              </a:solidFill>
              <a:latin typeface="Segoe UI Semilight" pitchFamily="34" charset="0"/>
              <a:cs typeface="Segoe UI Semilight" pitchFamily="34" charset="0"/>
              <a:hlinkClick r:id="rId3"/>
            </a:endParaRPr>
          </a:p>
          <a:p>
            <a:endParaRPr lang="it-IT" sz="2200" b="1" dirty="0">
              <a:solidFill>
                <a:srgbClr val="006666"/>
              </a:solidFill>
              <a:latin typeface="Segoe UI Semilight" pitchFamily="34" charset="0"/>
              <a:cs typeface="Segoe UI Semilight" pitchFamily="34" charset="0"/>
              <a:hlinkClick r:id="rId3"/>
            </a:endParaRPr>
          </a:p>
          <a:p>
            <a:endParaRPr lang="it-IT" sz="2200" b="1" dirty="0" smtClean="0">
              <a:solidFill>
                <a:srgbClr val="006666"/>
              </a:solidFill>
              <a:latin typeface="Segoe UI Semilight" pitchFamily="34" charset="0"/>
              <a:cs typeface="Segoe UI Semilight" pitchFamily="34" charset="0"/>
              <a:hlinkClick r:id="rId3"/>
            </a:endParaRPr>
          </a:p>
          <a:p>
            <a:endParaRPr lang="it-IT" sz="2200" b="1" dirty="0" smtClean="0">
              <a:solidFill>
                <a:srgbClr val="006666"/>
              </a:solidFill>
              <a:latin typeface="Segoe UI Semilight" pitchFamily="34" charset="0"/>
              <a:cs typeface="Segoe UI Semilight" pitchFamily="34" charset="0"/>
              <a:hlinkClick r:id="rId3"/>
            </a:endParaRPr>
          </a:p>
          <a:p>
            <a:endParaRPr lang="it-IT" sz="2200" b="1" dirty="0">
              <a:solidFill>
                <a:srgbClr val="006666"/>
              </a:solidFill>
              <a:latin typeface="Segoe UI Semilight" pitchFamily="34" charset="0"/>
              <a:cs typeface="Segoe UI Semilight" pitchFamily="34" charset="0"/>
              <a:hlinkClick r:id="rId3"/>
            </a:endParaRPr>
          </a:p>
          <a:p>
            <a:endParaRPr lang="it-IT" sz="2200" b="1" dirty="0">
              <a:solidFill>
                <a:srgbClr val="006666"/>
              </a:solidFill>
              <a:latin typeface="Segoe UI Semilight" pitchFamily="34" charset="0"/>
              <a:cs typeface="Segoe UI Semilight" pitchFamily="34" charset="0"/>
              <a:hlinkClick r:id="rId3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68" y="1637410"/>
            <a:ext cx="3988246" cy="22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0" y="4154605"/>
            <a:ext cx="5326912" cy="221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682445" y="4605537"/>
            <a:ext cx="33445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Sito web </a:t>
            </a:r>
            <a:r>
              <a:rPr lang="it-IT" sz="2200" b="1" dirty="0" smtClean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</a:rPr>
              <a:t>progetto:</a:t>
            </a:r>
          </a:p>
          <a:p>
            <a:r>
              <a:rPr lang="it-IT" sz="2200" b="1" dirty="0" smtClean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  <a:hlinkClick r:id="rId3"/>
              </a:rPr>
              <a:t>http</a:t>
            </a:r>
            <a:r>
              <a:rPr lang="it-IT" sz="2200" b="1" dirty="0">
                <a:solidFill>
                  <a:srgbClr val="006666"/>
                </a:solidFill>
                <a:latin typeface="Segoe UI Semilight" pitchFamily="34" charset="0"/>
                <a:cs typeface="Segoe UI Semilight" pitchFamily="34" charset="0"/>
                <a:hlinkClick r:id="rId3"/>
              </a:rPr>
              <a:t>://interreg-maritime.eu/web/prismamed</a:t>
            </a:r>
            <a:endParaRPr lang="it-IT" sz="2200" b="1" dirty="0">
              <a:solidFill>
                <a:srgbClr val="006666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opp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339" y="115889"/>
            <a:ext cx="2626524" cy="5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tangolo 17"/>
          <p:cNvSpPr/>
          <p:nvPr/>
        </p:nvSpPr>
        <p:spPr>
          <a:xfrm>
            <a:off x="348948" y="4731488"/>
            <a:ext cx="7942956" cy="13003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defRPr/>
            </a:pPr>
            <a:r>
              <a:rPr lang="it-IT" altLang="it-IT" sz="3400" b="1" u="sng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GRAZIE PER L’ATTENZIONE</a:t>
            </a:r>
          </a:p>
          <a:p>
            <a:pPr algn="ctr">
              <a:spcBef>
                <a:spcPts val="1500"/>
              </a:spcBef>
              <a:defRPr/>
            </a:pP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c.cattaneo@ticass.it </a:t>
            </a:r>
          </a:p>
        </p:txBody>
      </p:sp>
      <p:pic>
        <p:nvPicPr>
          <p:cNvPr id="21" name="Immagine 7">
            <a:extLst>
              <a:ext uri="{FF2B5EF4-FFF2-40B4-BE49-F238E27FC236}">
                <a16:creationId xmlns:a16="http://schemas.microsoft.com/office/drawing/2014/main" xmlns="" id="{0F111CB5-477D-4132-B3AC-1AA28FDF6A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13" y="6420737"/>
            <a:ext cx="580292" cy="3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8">
            <a:extLst>
              <a:ext uri="{FF2B5EF4-FFF2-40B4-BE49-F238E27FC236}">
                <a16:creationId xmlns:a16="http://schemas.microsoft.com/office/drawing/2014/main" xmlns="" id="{3198D421-45DB-4DB7-B8C9-328A4C1D4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25" y="6544389"/>
            <a:ext cx="871064" cy="227487"/>
          </a:xfrm>
          <a:prstGeom prst="rect">
            <a:avLst/>
          </a:prstGeom>
        </p:spPr>
      </p:pic>
      <p:pic>
        <p:nvPicPr>
          <p:cNvPr id="23" name="Immagine 9">
            <a:extLst>
              <a:ext uri="{FF2B5EF4-FFF2-40B4-BE49-F238E27FC236}">
                <a16:creationId xmlns:a16="http://schemas.microsoft.com/office/drawing/2014/main" xmlns="" id="{850A7F5E-04F0-42E1-A62C-0FA0AFD2ED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28" y="6420736"/>
            <a:ext cx="269384" cy="372735"/>
          </a:xfrm>
          <a:prstGeom prst="rect">
            <a:avLst/>
          </a:prstGeom>
        </p:spPr>
      </p:pic>
      <p:pic>
        <p:nvPicPr>
          <p:cNvPr id="24" name="Immagine 10">
            <a:extLst>
              <a:ext uri="{FF2B5EF4-FFF2-40B4-BE49-F238E27FC236}">
                <a16:creationId xmlns:a16="http://schemas.microsoft.com/office/drawing/2014/main" xmlns="" id="{40464DA8-19D9-4147-9A5A-45D117A7F9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1" y="6420736"/>
            <a:ext cx="364574" cy="350709"/>
          </a:xfrm>
          <a:prstGeom prst="rect">
            <a:avLst/>
          </a:prstGeom>
        </p:spPr>
      </p:pic>
      <p:pic>
        <p:nvPicPr>
          <p:cNvPr id="25" name="Immagine 11">
            <a:extLst>
              <a:ext uri="{FF2B5EF4-FFF2-40B4-BE49-F238E27FC236}">
                <a16:creationId xmlns:a16="http://schemas.microsoft.com/office/drawing/2014/main" xmlns="" id="{AFC0AD0D-8EE8-481B-AC63-D2D2B07CD5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8" y="6420736"/>
            <a:ext cx="317799" cy="364408"/>
          </a:xfrm>
          <a:prstGeom prst="rect">
            <a:avLst/>
          </a:prstGeom>
        </p:spPr>
      </p:pic>
      <p:pic>
        <p:nvPicPr>
          <p:cNvPr id="26" name="Immagine 12">
            <a:extLst>
              <a:ext uri="{FF2B5EF4-FFF2-40B4-BE49-F238E27FC236}">
                <a16:creationId xmlns:a16="http://schemas.microsoft.com/office/drawing/2014/main" xmlns="" id="{8FB8468A-B016-4A36-9259-7F75A4FEC7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74" y="6420735"/>
            <a:ext cx="298097" cy="346003"/>
          </a:xfrm>
          <a:prstGeom prst="rect">
            <a:avLst/>
          </a:prstGeom>
        </p:spPr>
      </p:pic>
      <p:pic>
        <p:nvPicPr>
          <p:cNvPr id="27" name="Immagine 13">
            <a:extLst>
              <a:ext uri="{FF2B5EF4-FFF2-40B4-BE49-F238E27FC236}">
                <a16:creationId xmlns:a16="http://schemas.microsoft.com/office/drawing/2014/main" xmlns="" id="{034C641E-A8DE-4930-85B9-1EC26E51EA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6" y="6420735"/>
            <a:ext cx="355436" cy="346004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FF85C453-1486-4AD9-95EF-CE4225EA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74" y="6475396"/>
            <a:ext cx="982776" cy="3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sellaDiTesto 15"/>
          <p:cNvSpPr txBox="1"/>
          <p:nvPr/>
        </p:nvSpPr>
        <p:spPr>
          <a:xfrm>
            <a:off x="3857620" y="6500834"/>
            <a:ext cx="4643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tx2">
                    <a:lumMod val="75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La cooperazione al cuore del Mediterraneo</a:t>
            </a:r>
            <a:endParaRPr lang="it-IT" sz="1200" i="1" dirty="0">
              <a:solidFill>
                <a:schemeClr val="tx2">
                  <a:lumMod val="7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253261" y="865493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b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tangolo 1"/>
          <p:cNvSpPr>
            <a:spLocks noChangeArrowheads="1"/>
          </p:cNvSpPr>
          <p:nvPr/>
        </p:nvSpPr>
        <p:spPr bwMode="auto">
          <a:xfrm>
            <a:off x="-97517" y="920484"/>
            <a:ext cx="869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200" b="1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Soggetti Coinvolti</a:t>
            </a:r>
            <a:r>
              <a:rPr lang="it-IT" altLang="it-IT" sz="2200" b="1" dirty="0" smtClean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:</a:t>
            </a:r>
            <a:r>
              <a:rPr lang="it-IT" altLang="it-IT" sz="2400" b="1" i="1" dirty="0" smtClean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</a:t>
            </a:r>
            <a:endParaRPr lang="it-IT" altLang="it-IT" sz="2400" b="1" i="1" dirty="0">
              <a:solidFill>
                <a:schemeClr val="accent1">
                  <a:lumMod val="50000"/>
                </a:schemeClr>
              </a:solidFill>
              <a:latin typeface="Segoe UI Semilight" pitchFamily="34" charset="0"/>
              <a:ea typeface="Calibri" pitchFamily="34" charset="0"/>
              <a:cs typeface="Segoe UI Semilight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5888"/>
            <a:ext cx="44497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po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CD52E7C-329B-455F-87D2-D0DDB0EE56E3}"/>
              </a:ext>
            </a:extLst>
          </p:cNvPr>
          <p:cNvGrpSpPr/>
          <p:nvPr/>
        </p:nvGrpSpPr>
        <p:grpSpPr>
          <a:xfrm>
            <a:off x="417735" y="1417796"/>
            <a:ext cx="8215901" cy="1182546"/>
            <a:chOff x="237916" y="5242057"/>
            <a:chExt cx="9834259" cy="1197062"/>
          </a:xfrm>
        </p:grpSpPr>
        <p:pic>
          <p:nvPicPr>
            <p:cNvPr id="5" name="Immagine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D74BA73-42EF-4B15-86D9-D7E3C8097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916" y="5285401"/>
              <a:ext cx="1102330" cy="110233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643BA3E-A538-4D73-A322-C0DC2DA48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0246" y="5392172"/>
              <a:ext cx="1160287" cy="918805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16BFE9D-5A44-4E58-838F-688C5323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7936" y="5306306"/>
              <a:ext cx="1055819" cy="105581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D5C1F89-2C4B-4B24-AC41-5848C89C3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59495" y="5383300"/>
              <a:ext cx="1055819" cy="1055819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5A68B5C-04CA-4913-9B98-6CC8419D5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2073" b="30617"/>
            <a:stretch/>
          </p:blipFill>
          <p:spPr>
            <a:xfrm>
              <a:off x="6090598" y="5567680"/>
              <a:ext cx="1428750" cy="533069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066BEF2-4B4C-4329-B561-116007814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54" y="5496197"/>
              <a:ext cx="1407757" cy="71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magine 1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C38EC12-5280-4BB5-A56D-D40A924C0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1866" y="5242057"/>
              <a:ext cx="1059004" cy="105900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2A0B260-C992-4008-8619-17CDE0B88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-1809" t="35957" r="1809" b="29632"/>
            <a:stretch/>
          </p:blipFill>
          <p:spPr>
            <a:xfrm>
              <a:off x="8643425" y="5521449"/>
              <a:ext cx="1428750" cy="491642"/>
            </a:xfrm>
            <a:prstGeom prst="rect">
              <a:avLst/>
            </a:prstGeom>
          </p:spPr>
        </p:pic>
      </p:grpSp>
      <p:pic>
        <p:nvPicPr>
          <p:cNvPr id="13" name="Immagine 12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920C57EC-A1D0-4EAF-8877-E1B54D01A1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8" t="29690" r="21137" b="34817"/>
          <a:stretch/>
        </p:blipFill>
        <p:spPr>
          <a:xfrm>
            <a:off x="4929600" y="2848700"/>
            <a:ext cx="4102937" cy="333340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32267" y="306686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Strumento di finanziamento:</a:t>
            </a:r>
            <a:r>
              <a:rPr lang="it-IT" altLang="it-IT" sz="2400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 </a:t>
            </a:r>
            <a:r>
              <a:rPr lang="it-IT" altLang="it-IT" sz="2400" dirty="0" err="1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Interreg</a:t>
            </a:r>
            <a:r>
              <a:rPr lang="it-IT" altLang="it-IT" sz="2400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Marittimo IT-FR 2014 – 2020</a:t>
            </a:r>
          </a:p>
          <a:p>
            <a:endParaRPr lang="it-IT" altLang="it-IT" sz="2400" b="1" dirty="0" smtClean="0">
              <a:solidFill>
                <a:schemeClr val="accent1">
                  <a:lumMod val="50000"/>
                </a:schemeClr>
              </a:solidFill>
              <a:latin typeface="Segoe UI Semilight" pitchFamily="34" charset="0"/>
              <a:ea typeface="Calibri" pitchFamily="34" charset="0"/>
              <a:cs typeface="Segoe UI Semilight" pitchFamily="34" charset="0"/>
            </a:endParaRPr>
          </a:p>
          <a:p>
            <a:r>
              <a:rPr lang="it-IT" altLang="it-IT" sz="2400" b="1" dirty="0" smtClean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Budget </a:t>
            </a: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progetto:</a:t>
            </a:r>
            <a:r>
              <a:rPr lang="it-IT" altLang="it-IT" sz="2400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 € 1.958.562,70</a:t>
            </a:r>
          </a:p>
          <a:p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Co-finanziamento: </a:t>
            </a:r>
            <a:r>
              <a:rPr lang="it-IT" altLang="it-IT" sz="2400" dirty="0" smtClean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€ </a:t>
            </a:r>
            <a:r>
              <a:rPr lang="it-IT" altLang="it-IT" sz="2400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1.664.778,30</a:t>
            </a:r>
          </a:p>
          <a:p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Durata del progetto: </a:t>
            </a:r>
            <a:r>
              <a:rPr lang="it-IT" altLang="it-IT" sz="2400" dirty="0" smtClean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41 </a:t>
            </a:r>
            <a:r>
              <a:rPr lang="it-IT" altLang="it-IT" sz="2400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mesi (2018 04 01 – 2021 </a:t>
            </a:r>
            <a:r>
              <a:rPr lang="it-IT" altLang="it-IT" sz="2400" dirty="0" smtClean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09 </a:t>
            </a:r>
            <a:r>
              <a:rPr lang="it-IT" altLang="it-IT" sz="2400" dirty="0">
                <a:solidFill>
                  <a:schemeClr val="accent1">
                    <a:lumMod val="50000"/>
                  </a:schemeClr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01)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7" y="34000"/>
            <a:ext cx="1657484" cy="111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5888"/>
            <a:ext cx="44497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contenuto 2"/>
          <p:cNvSpPr>
            <a:spLocks noGrp="1"/>
          </p:cNvSpPr>
          <p:nvPr>
            <p:ph idx="4294967295"/>
          </p:nvPr>
        </p:nvSpPr>
        <p:spPr>
          <a:xfrm>
            <a:off x="0" y="1173809"/>
            <a:ext cx="9144000" cy="4351338"/>
          </a:xfrm>
        </p:spPr>
        <p:txBody>
          <a:bodyPr>
            <a:normAutofit/>
          </a:bodyPr>
          <a:lstStyle/>
          <a:p>
            <a:pPr algn="ctr">
              <a:spcBef>
                <a:spcPts val="1500"/>
              </a:spcBef>
              <a:buNone/>
              <a:defRPr/>
            </a:pPr>
            <a:endParaRPr lang="it-IT" altLang="it-IT" sz="800" dirty="0" smtClean="0">
              <a:solidFill>
                <a:srgbClr val="002060"/>
              </a:solidFill>
              <a:latin typeface="Segoe UI Semibold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ts val="1500"/>
              </a:spcBef>
              <a:buNone/>
              <a:defRPr/>
            </a:pPr>
            <a:r>
              <a:rPr lang="it-IT" altLang="it-IT" sz="2400" dirty="0" smtClean="0">
                <a:solidFill>
                  <a:srgbClr val="002060"/>
                </a:solidFill>
                <a:latin typeface="Segoe UI Semibold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CONTRIBUIRE A RIDURRE I RIFIUTI E GLI SCARTI DERIVANTI DA PESCA – ACQUACOLTURA -DIPORTO</a:t>
            </a:r>
            <a:endParaRPr lang="it-IT" altLang="it-IT" sz="2400" i="1" dirty="0" smtClean="0">
              <a:solidFill>
                <a:srgbClr val="002060"/>
              </a:solidFill>
              <a:latin typeface="Segoe UI Semibold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ts val="1500"/>
              </a:spcBef>
              <a:buNone/>
              <a:defRPr/>
            </a:pPr>
            <a:r>
              <a:rPr lang="it-IT" altLang="it-IT" sz="2400" dirty="0" smtClean="0">
                <a:solidFill>
                  <a:srgbClr val="002060"/>
                </a:solidFill>
                <a:latin typeface="Segoe UI Semibold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attraverso </a:t>
            </a:r>
            <a:r>
              <a:rPr lang="it-IT" altLang="it-IT" sz="2400" dirty="0">
                <a:solidFill>
                  <a:srgbClr val="002060"/>
                </a:solidFill>
                <a:latin typeface="Segoe UI Semibold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l’adozione di </a:t>
            </a:r>
            <a:r>
              <a:rPr lang="it-IT" altLang="it-IT" sz="2400" dirty="0" smtClean="0">
                <a:solidFill>
                  <a:srgbClr val="002060"/>
                </a:solidFill>
                <a:latin typeface="Segoe UI Semibold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un </a:t>
            </a:r>
          </a:p>
          <a:p>
            <a:pPr algn="ctr">
              <a:spcBef>
                <a:spcPts val="1500"/>
              </a:spcBef>
              <a:buNone/>
              <a:defRPr/>
            </a:pPr>
            <a:r>
              <a:rPr lang="it-IT" altLang="it-IT" sz="2400" dirty="0" smtClean="0">
                <a:solidFill>
                  <a:srgbClr val="002060"/>
                </a:solidFill>
                <a:latin typeface="Segoe UI Semibold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SISTEMA DI GOVERNANCE E GESTIONE INTEGRATA</a:t>
            </a:r>
          </a:p>
          <a:p>
            <a:pPr algn="ctr">
              <a:spcBef>
                <a:spcPts val="1500"/>
              </a:spcBef>
              <a:buNone/>
              <a:defRPr/>
            </a:pPr>
            <a:endParaRPr lang="it-IT" altLang="it-IT" sz="2400" dirty="0">
              <a:solidFill>
                <a:srgbClr val="002060"/>
              </a:solidFill>
              <a:latin typeface="Segoe UI Semibold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ts val="1500"/>
              </a:spcBef>
              <a:buNone/>
              <a:defRPr/>
            </a:pPr>
            <a:endParaRPr lang="it-IT" altLang="it-IT" sz="2400" dirty="0" smtClean="0">
              <a:solidFill>
                <a:srgbClr val="002060"/>
              </a:solidFill>
              <a:latin typeface="Segoe UI Semibold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t-IT" altLang="it-IT" sz="2400" dirty="0" smtClean="0">
                <a:solidFill>
                  <a:srgbClr val="002060"/>
                </a:solidFill>
                <a:latin typeface="Segoe UI Semibold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	Piano </a:t>
            </a:r>
            <a:r>
              <a:rPr lang="it-IT" altLang="it-IT" sz="2400" dirty="0">
                <a:solidFill>
                  <a:srgbClr val="002060"/>
                </a:solidFill>
                <a:latin typeface="Segoe UI Semibold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rifiuti e scarti </a:t>
            </a:r>
            <a:r>
              <a:rPr lang="it-IT" altLang="it-IT" sz="2400" dirty="0" smtClean="0">
                <a:solidFill>
                  <a:srgbClr val="002060"/>
                </a:solidFill>
                <a:latin typeface="Segoe UI Semibold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t-IT" altLang="it-IT" sz="2400" dirty="0" smtClean="0">
                <a:solidFill>
                  <a:srgbClr val="002060"/>
                </a:solidFill>
                <a:latin typeface="Segoe UI Semibold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pesca/acquacoltura/diporto</a:t>
            </a:r>
            <a:endParaRPr lang="it-IT" altLang="it-IT" sz="2400" dirty="0">
              <a:solidFill>
                <a:srgbClr val="002060"/>
              </a:solidFill>
              <a:latin typeface="Segoe UI Semibold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endParaRPr lang="it-IT" sz="2400" dirty="0">
              <a:latin typeface="Segoe UI Semibold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0" y="589209"/>
            <a:ext cx="9144000" cy="1149350"/>
          </a:xfrm>
        </p:spPr>
        <p:txBody>
          <a:bodyPr>
            <a:noAutofit/>
          </a:bodyPr>
          <a:lstStyle/>
          <a:p>
            <a:pPr algn="ctr"/>
            <a:r>
              <a:rPr lang="it-IT" altLang="it-IT" sz="32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Obiettivo </a:t>
            </a:r>
            <a:r>
              <a:rPr lang="it-IT" altLang="it-IT" sz="3200" b="1" dirty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strategico di </a:t>
            </a:r>
            <a:r>
              <a:rPr lang="it-IT" altLang="it-IT" sz="3200" b="1" dirty="0" err="1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P.Ri.S.Ma</a:t>
            </a:r>
            <a:r>
              <a:rPr lang="it-IT" altLang="it-IT" sz="32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.-MED </a:t>
            </a:r>
            <a:endParaRPr lang="it-IT" sz="32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356100" y="3392383"/>
            <a:ext cx="484632" cy="813161"/>
          </a:xfrm>
          <a:prstGeom prst="downArrow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8414066" y="5998129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@birdexposure</a:t>
            </a:r>
            <a:endParaRPr lang="it-IT" sz="1000" dirty="0">
              <a:solidFill>
                <a:schemeClr val="bg1"/>
              </a:solidFill>
            </a:endParaRPr>
          </a:p>
        </p:txBody>
      </p:sp>
      <p:pic>
        <p:nvPicPr>
          <p:cNvPr id="1027" name="Immagin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4" y="5116367"/>
            <a:ext cx="30099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8127" y="4921562"/>
            <a:ext cx="1707675" cy="227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@birdexposure image001.png"/>
          <p:cNvPicPr>
            <a:picLocks noChangeAspect="1"/>
          </p:cNvPicPr>
          <p:nvPr/>
        </p:nvPicPr>
        <p:blipFill>
          <a:blip r:embed="rId5"/>
          <a:srcRect l="10668" t="5005" r="4007" b="5864"/>
          <a:stretch>
            <a:fillRect/>
          </a:stretch>
        </p:blipFill>
        <p:spPr>
          <a:xfrm>
            <a:off x="64501" y="3854519"/>
            <a:ext cx="2343722" cy="1534973"/>
          </a:xfrm>
          <a:prstGeom prst="rect">
            <a:avLst/>
          </a:prstGeom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03" y="3259246"/>
            <a:ext cx="1725160" cy="2033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4755216" y="2192215"/>
            <a:ext cx="4166259" cy="3744016"/>
          </a:xfrm>
          <a:prstGeom prst="ellipse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</a:blip>
            <a:stretch>
              <a:fillRect/>
            </a:stretch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87085" y="2082018"/>
            <a:ext cx="4166259" cy="3744016"/>
          </a:xfrm>
          <a:prstGeom prst="ellipse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1000"/>
            </a:blip>
            <a:stretch>
              <a:fillRect/>
            </a:stretch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0" y="876300"/>
            <a:ext cx="9144000" cy="11493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altLang="it-IT" sz="3200" b="1" dirty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/>
            </a:r>
            <a:br>
              <a:rPr lang="it-IT" altLang="it-IT" sz="3200" b="1" dirty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</a:br>
            <a:r>
              <a:rPr lang="it-IT" altLang="it-IT" sz="3200" b="1" dirty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Obiettivi </a:t>
            </a:r>
            <a:r>
              <a:rPr lang="it-IT" altLang="it-IT" sz="32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specifici </a:t>
            </a:r>
            <a:r>
              <a:rPr lang="it-IT" altLang="it-IT" sz="3200" b="1" dirty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di </a:t>
            </a:r>
            <a:r>
              <a:rPr lang="it-IT" altLang="it-IT" sz="3200" b="1" dirty="0" err="1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P.Ri.S.Ma.-MED</a:t>
            </a:r>
            <a:r>
              <a:rPr lang="it-IT" altLang="it-IT" sz="3200" b="1" dirty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 </a:t>
            </a:r>
            <a:br>
              <a:rPr lang="it-IT" altLang="it-IT" sz="3200" b="1" dirty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</a:br>
            <a:endParaRPr lang="it-IT" sz="3200" b="1" dirty="0">
              <a:solidFill>
                <a:srgbClr val="006666"/>
              </a:solidFill>
              <a:latin typeface="Segoe UI Semilight" pitchFamily="34" charset="0"/>
              <a:ea typeface="MS PGothic" panose="020B0600070205080204" pitchFamily="34" charset="-128"/>
              <a:cs typeface="Segoe UI Semilight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15888"/>
            <a:ext cx="44497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400595" y="2661364"/>
            <a:ext cx="37634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it-IT" i="1" u="sng" dirty="0" smtClean="0">
              <a:solidFill>
                <a:srgbClr val="002060"/>
              </a:solidFill>
              <a:latin typeface="Segoe UI Semilight" pitchFamily="34" charset="0"/>
              <a:cs typeface="Segoe UI Semilight" pitchFamily="34" charset="0"/>
            </a:endParaRPr>
          </a:p>
          <a:p>
            <a:pPr lvl="0" algn="just"/>
            <a:endParaRPr lang="it-IT" i="1" u="sng" dirty="0">
              <a:solidFill>
                <a:srgbClr val="002060"/>
              </a:solidFill>
              <a:latin typeface="Segoe UI Semilight" pitchFamily="34" charset="0"/>
              <a:cs typeface="Segoe UI Semilight" pitchFamily="34" charset="0"/>
            </a:endParaRPr>
          </a:p>
          <a:p>
            <a:pPr lvl="0" algn="ctr"/>
            <a:r>
              <a:rPr lang="it-IT" b="1" u="sng" dirty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R</a:t>
            </a:r>
            <a:r>
              <a:rPr lang="it-IT" b="1" u="sng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azionalizzazione </a:t>
            </a:r>
            <a:r>
              <a:rPr lang="it-IT" b="1" u="sng" dirty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della </a:t>
            </a:r>
            <a:r>
              <a:rPr lang="it-IT" b="1" u="sng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gestione</a:t>
            </a:r>
          </a:p>
          <a:p>
            <a:pPr lvl="0" algn="ctr"/>
            <a:r>
              <a:rPr lang="it-IT" b="1" u="sng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 </a:t>
            </a:r>
            <a:r>
              <a:rPr lang="it-IT" b="1" u="sng" dirty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a terra dei rifiuti prodotti e </a:t>
            </a:r>
            <a:r>
              <a:rPr lang="it-IT" b="1" u="sng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raccolti</a:t>
            </a:r>
            <a:r>
              <a:rPr lang="it-IT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,</a:t>
            </a:r>
          </a:p>
          <a:p>
            <a:pPr lvl="0" algn="ctr"/>
            <a:r>
              <a:rPr lang="it-IT" i="1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attraverso la </a:t>
            </a:r>
            <a:r>
              <a:rPr lang="it-IT" i="1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redazione di un protocollo di </a:t>
            </a:r>
            <a:r>
              <a:rPr lang="it-IT" b="1" i="1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Best </a:t>
            </a:r>
            <a:r>
              <a:rPr lang="it-IT" b="1" i="1" dirty="0" err="1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Practice</a:t>
            </a:r>
            <a:r>
              <a:rPr lang="it-IT" b="1" i="1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 </a:t>
            </a:r>
            <a:r>
              <a:rPr lang="it-IT" i="1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e </a:t>
            </a:r>
            <a:r>
              <a:rPr lang="it-IT" i="1" dirty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l’allestimento di </a:t>
            </a:r>
            <a:r>
              <a:rPr lang="it-IT" i="1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punti di raccolta rifiuti ad hoc </a:t>
            </a:r>
            <a:r>
              <a:rPr lang="it-IT" i="1" dirty="0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  </a:t>
            </a:r>
            <a:endParaRPr lang="it-IT" dirty="0">
              <a:solidFill>
                <a:srgbClr val="002060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it-IT" altLang="it-IT" i="1" dirty="0" smtClean="0">
                <a:latin typeface="Segoe UI Semilight" pitchFamily="34" charset="0"/>
                <a:cs typeface="Segoe UI Semilight" pitchFamily="34" charset="0"/>
              </a:rPr>
              <a:t> </a:t>
            </a:r>
            <a:endParaRPr lang="it-IT" altLang="it-IT" i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128881" y="2874835"/>
            <a:ext cx="3352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it-IT" i="1" u="sng" dirty="0" smtClean="0">
              <a:solidFill>
                <a:srgbClr val="002060"/>
              </a:solidFill>
              <a:latin typeface="Segoe UI Semilight" pitchFamily="34" charset="0"/>
              <a:cs typeface="Segoe UI Semilight" pitchFamily="34" charset="0"/>
            </a:endParaRPr>
          </a:p>
          <a:p>
            <a:pPr lvl="0" algn="ctr"/>
            <a:r>
              <a:rPr lang="it-IT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Esplorazione </a:t>
            </a:r>
            <a:r>
              <a:rPr lang="it-IT" dirty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di </a:t>
            </a:r>
            <a:r>
              <a:rPr lang="it-IT" b="1" u="sng" dirty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nuove e innovative modalità di riutilizzo </a:t>
            </a:r>
            <a:r>
              <a:rPr lang="it-IT" dirty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dei prodotti residui di pesca e acquacoltura </a:t>
            </a:r>
            <a:r>
              <a:rPr lang="it-IT" b="1" u="sng" dirty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in un’ottica di economia </a:t>
            </a:r>
            <a:r>
              <a:rPr lang="it-IT" b="1" u="sng" dirty="0" smtClean="0">
                <a:solidFill>
                  <a:srgbClr val="002060"/>
                </a:solidFill>
                <a:latin typeface="Segoe UI Semilight" pitchFamily="34" charset="0"/>
                <a:ea typeface="Segoe UI Symbol" pitchFamily="34" charset="0"/>
                <a:cs typeface="Segoe UI Semilight" pitchFamily="34" charset="0"/>
              </a:rPr>
              <a:t>circolare</a:t>
            </a:r>
            <a:endParaRPr lang="it-IT" dirty="0">
              <a:solidFill>
                <a:srgbClr val="002060"/>
              </a:solidFill>
              <a:latin typeface="Segoe UI Semilight" pitchFamily="34" charset="0"/>
              <a:ea typeface="Segoe UI Symbol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5888"/>
            <a:ext cx="44497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5452136" y="3596637"/>
            <a:ext cx="3502856" cy="1200329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altLang="it-IT" b="1" u="sng" dirty="0" err="1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Circular</a:t>
            </a:r>
            <a:r>
              <a:rPr lang="it-IT" altLang="it-IT" b="1" u="sng" dirty="0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 economy – Recupero Reti da pesca e acquacoltura </a:t>
            </a:r>
          </a:p>
          <a:p>
            <a:pPr algn="ctr">
              <a:spcBef>
                <a:spcPct val="0"/>
              </a:spcBef>
              <a:defRPr/>
            </a:pPr>
            <a:r>
              <a:rPr lang="it-IT" altLang="it-IT" b="1" dirty="0" smtClean="0">
                <a:solidFill>
                  <a:srgbClr val="800000"/>
                </a:solidFill>
                <a:latin typeface="Segoe UI Semilight" pitchFamily="34" charset="0"/>
                <a:cs typeface="Segoe UI Semilight" pitchFamily="34" charset="0"/>
              </a:rPr>
              <a:t>(Regione Toscana)</a:t>
            </a:r>
          </a:p>
          <a:p>
            <a:pPr algn="just">
              <a:spcBef>
                <a:spcPct val="0"/>
              </a:spcBef>
              <a:defRPr/>
            </a:pPr>
            <a:endParaRPr lang="it-IT" altLang="it-IT" dirty="0">
              <a:solidFill>
                <a:srgbClr val="002060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798031" y="2255446"/>
            <a:ext cx="3484855" cy="923330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altLang="it-IT" b="1" u="sng" dirty="0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it-IT" altLang="it-IT" b="1" u="sng" dirty="0" err="1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Circular</a:t>
            </a:r>
            <a:r>
              <a:rPr lang="it-IT" altLang="it-IT" b="1" u="sng" dirty="0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 economy – Focus su scarti organici e loro riutilizzo </a:t>
            </a:r>
          </a:p>
          <a:p>
            <a:pPr algn="ctr">
              <a:spcBef>
                <a:spcPct val="0"/>
              </a:spcBef>
              <a:defRPr/>
            </a:pPr>
            <a:r>
              <a:rPr lang="it-IT" altLang="it-IT" b="1" dirty="0" smtClean="0">
                <a:solidFill>
                  <a:srgbClr val="800000"/>
                </a:solidFill>
                <a:latin typeface="Segoe UI Semilight" pitchFamily="34" charset="0"/>
                <a:cs typeface="Segoe UI Semilight" pitchFamily="34" charset="0"/>
              </a:rPr>
              <a:t>(Regione Liguria)</a:t>
            </a:r>
          </a:p>
        </p:txBody>
      </p:sp>
      <p:sp>
        <p:nvSpPr>
          <p:cNvPr id="9" name="Rettangolo 8"/>
          <p:cNvSpPr/>
          <p:nvPr/>
        </p:nvSpPr>
        <p:spPr>
          <a:xfrm>
            <a:off x="2724880" y="5389712"/>
            <a:ext cx="3506874" cy="1200329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altLang="it-IT" b="1" u="sng" dirty="0" err="1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Circular</a:t>
            </a:r>
            <a:r>
              <a:rPr lang="it-IT" altLang="it-IT" b="1" u="sng" dirty="0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 economy - riutilizzo </a:t>
            </a:r>
            <a:r>
              <a:rPr lang="it-IT" altLang="it-IT" b="1" u="sng" dirty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della frazione </a:t>
            </a:r>
            <a:r>
              <a:rPr lang="it-IT" altLang="it-IT" b="1" u="sng" dirty="0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inorganica derivante da </a:t>
            </a:r>
            <a:r>
              <a:rPr lang="it-IT" altLang="it-IT" b="1" u="sng" dirty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molluschicoltura </a:t>
            </a:r>
            <a:endParaRPr lang="it-IT" altLang="it-IT" b="1" u="sng" dirty="0" smtClean="0">
              <a:solidFill>
                <a:srgbClr val="002060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it-IT" altLang="it-IT" b="1" dirty="0" smtClean="0">
                <a:solidFill>
                  <a:srgbClr val="800000"/>
                </a:solidFill>
                <a:latin typeface="Segoe UI Semilight" pitchFamily="34" charset="0"/>
                <a:cs typeface="Segoe UI Semilight" pitchFamily="34" charset="0"/>
              </a:rPr>
              <a:t>(FLAG Nord Sardegna)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-1" y="115888"/>
            <a:ext cx="8805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endParaRPr lang="it-IT" altLang="it-IT" sz="3200" b="1" dirty="0" smtClean="0">
              <a:solidFill>
                <a:srgbClr val="006666"/>
              </a:solidFill>
              <a:latin typeface="Segoe UI Semilight" pitchFamily="34" charset="0"/>
              <a:ea typeface="MS PGothic" panose="020B0600070205080204" pitchFamily="34" charset="-128"/>
              <a:cs typeface="Segoe UI Semilight" pitchFamily="34" charset="0"/>
            </a:endParaRPr>
          </a:p>
          <a:p>
            <a:pPr lvl="0" defTabSz="914400">
              <a:spcBef>
                <a:spcPct val="0"/>
              </a:spcBef>
              <a:defRPr/>
            </a:pPr>
            <a:r>
              <a:rPr lang="it-IT" altLang="it-IT" sz="32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PROGETTI PILOTA</a:t>
            </a:r>
          </a:p>
          <a:p>
            <a:pPr lvl="0" algn="just" defTabSz="914400">
              <a:spcBef>
                <a:spcPct val="0"/>
              </a:spcBef>
              <a:defRPr/>
            </a:pPr>
            <a:r>
              <a:rPr lang="it-IT" altLang="it-IT" sz="2400" b="1" dirty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c</a:t>
            </a:r>
            <a:r>
              <a:rPr lang="it-IT" altLang="it-IT" sz="24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oordinati da TICASS, sviluppati </a:t>
            </a:r>
            <a:r>
              <a:rPr lang="it-IT" altLang="it-IT" sz="2400" b="1" dirty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sul territorio di </a:t>
            </a:r>
            <a:r>
              <a:rPr lang="it-IT" altLang="it-IT" sz="24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cooperazione per </a:t>
            </a:r>
            <a:r>
              <a:rPr lang="it-IT" altLang="it-IT" sz="2400" b="1" dirty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la valorizzazione circolare dei rifiuti </a:t>
            </a:r>
            <a:r>
              <a:rPr lang="it-IT" altLang="it-IT" sz="24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investigati</a:t>
            </a:r>
            <a:endParaRPr lang="it-IT" altLang="it-IT" sz="3200" b="1" dirty="0" smtClean="0">
              <a:solidFill>
                <a:srgbClr val="006666"/>
              </a:solidFill>
              <a:latin typeface="Segoe UI Semilight" pitchFamily="34" charset="0"/>
              <a:ea typeface="MS PGothic" panose="020B0600070205080204" pitchFamily="34" charset="-128"/>
              <a:cs typeface="Segoe UI Semilight" pitchFamily="34" charset="0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 rot="12704960">
            <a:off x="3392688" y="3279525"/>
            <a:ext cx="1605902" cy="2124516"/>
          </a:xfrm>
          <a:custGeom>
            <a:avLst/>
            <a:gdLst>
              <a:gd name="T0" fmla="*/ 77 w 281"/>
              <a:gd name="T1" fmla="*/ 190 h 372"/>
              <a:gd name="T2" fmla="*/ 69 w 281"/>
              <a:gd name="T3" fmla="*/ 200 h 372"/>
              <a:gd name="T4" fmla="*/ 36 w 281"/>
              <a:gd name="T5" fmla="*/ 155 h 372"/>
              <a:gd name="T6" fmla="*/ 25 w 281"/>
              <a:gd name="T7" fmla="*/ 211 h 372"/>
              <a:gd name="T8" fmla="*/ 25 w 281"/>
              <a:gd name="T9" fmla="*/ 211 h 372"/>
              <a:gd name="T10" fmla="*/ 0 w 281"/>
              <a:gd name="T11" fmla="*/ 347 h 372"/>
              <a:gd name="T12" fmla="*/ 194 w 281"/>
              <a:gd name="T13" fmla="*/ 372 h 372"/>
              <a:gd name="T14" fmla="*/ 162 w 281"/>
              <a:gd name="T15" fmla="*/ 328 h 372"/>
              <a:gd name="T16" fmla="*/ 168 w 281"/>
              <a:gd name="T17" fmla="*/ 322 h 372"/>
              <a:gd name="T18" fmla="*/ 281 w 281"/>
              <a:gd name="T19" fmla="*/ 60 h 372"/>
              <a:gd name="T20" fmla="*/ 276 w 281"/>
              <a:gd name="T21" fmla="*/ 0 h 372"/>
              <a:gd name="T22" fmla="*/ 249 w 281"/>
              <a:gd name="T23" fmla="*/ 58 h 372"/>
              <a:gd name="T24" fmla="*/ 228 w 281"/>
              <a:gd name="T25" fmla="*/ 102 h 372"/>
              <a:gd name="T26" fmla="*/ 123 w 281"/>
              <a:gd name="T27" fmla="*/ 44 h 372"/>
              <a:gd name="T28" fmla="*/ 124 w 281"/>
              <a:gd name="T29" fmla="*/ 60 h 372"/>
              <a:gd name="T30" fmla="*/ 77 w 281"/>
              <a:gd name="T31" fmla="*/ 19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1" h="372">
                <a:moveTo>
                  <a:pt x="77" y="190"/>
                </a:moveTo>
                <a:cubicBezTo>
                  <a:pt x="69" y="200"/>
                  <a:pt x="69" y="200"/>
                  <a:pt x="69" y="200"/>
                </a:cubicBezTo>
                <a:cubicBezTo>
                  <a:pt x="36" y="155"/>
                  <a:pt x="36" y="155"/>
                  <a:pt x="36" y="155"/>
                </a:cubicBezTo>
                <a:cubicBezTo>
                  <a:pt x="25" y="211"/>
                  <a:pt x="25" y="211"/>
                  <a:pt x="25" y="211"/>
                </a:cubicBezTo>
                <a:cubicBezTo>
                  <a:pt x="25" y="211"/>
                  <a:pt x="25" y="211"/>
                  <a:pt x="25" y="211"/>
                </a:cubicBezTo>
                <a:cubicBezTo>
                  <a:pt x="0" y="347"/>
                  <a:pt x="0" y="347"/>
                  <a:pt x="0" y="347"/>
                </a:cubicBezTo>
                <a:cubicBezTo>
                  <a:pt x="194" y="372"/>
                  <a:pt x="194" y="372"/>
                  <a:pt x="194" y="372"/>
                </a:cubicBezTo>
                <a:cubicBezTo>
                  <a:pt x="162" y="328"/>
                  <a:pt x="162" y="328"/>
                  <a:pt x="162" y="328"/>
                </a:cubicBezTo>
                <a:cubicBezTo>
                  <a:pt x="168" y="322"/>
                  <a:pt x="168" y="322"/>
                  <a:pt x="168" y="322"/>
                </a:cubicBezTo>
                <a:cubicBezTo>
                  <a:pt x="241" y="253"/>
                  <a:pt x="281" y="160"/>
                  <a:pt x="281" y="60"/>
                </a:cubicBezTo>
                <a:cubicBezTo>
                  <a:pt x="281" y="40"/>
                  <a:pt x="280" y="20"/>
                  <a:pt x="276" y="0"/>
                </a:cubicBezTo>
                <a:cubicBezTo>
                  <a:pt x="249" y="58"/>
                  <a:pt x="249" y="58"/>
                  <a:pt x="249" y="58"/>
                </a:cubicBezTo>
                <a:cubicBezTo>
                  <a:pt x="228" y="102"/>
                  <a:pt x="228" y="102"/>
                  <a:pt x="228" y="102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4" y="50"/>
                  <a:pt x="124" y="55"/>
                  <a:pt x="124" y="60"/>
                </a:cubicBezTo>
                <a:cubicBezTo>
                  <a:pt x="124" y="107"/>
                  <a:pt x="107" y="153"/>
                  <a:pt x="77" y="190"/>
                </a:cubicBezTo>
                <a:close/>
              </a:path>
            </a:pathLst>
          </a:cu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 rot="3938152">
            <a:off x="720114" y="4727381"/>
            <a:ext cx="1463734" cy="2524991"/>
          </a:xfrm>
          <a:custGeom>
            <a:avLst/>
            <a:gdLst>
              <a:gd name="T0" fmla="*/ 204 w 256"/>
              <a:gd name="T1" fmla="*/ 173 h 442"/>
              <a:gd name="T2" fmla="*/ 205 w 256"/>
              <a:gd name="T3" fmla="*/ 160 h 442"/>
              <a:gd name="T4" fmla="*/ 256 w 256"/>
              <a:gd name="T5" fmla="*/ 176 h 442"/>
              <a:gd name="T6" fmla="*/ 233 w 256"/>
              <a:gd name="T7" fmla="*/ 128 h 442"/>
              <a:gd name="T8" fmla="*/ 233 w 256"/>
              <a:gd name="T9" fmla="*/ 128 h 442"/>
              <a:gd name="T10" fmla="*/ 172 w 256"/>
              <a:gd name="T11" fmla="*/ 0 h 442"/>
              <a:gd name="T12" fmla="*/ 42 w 256"/>
              <a:gd name="T13" fmla="*/ 70 h 442"/>
              <a:gd name="T14" fmla="*/ 42 w 256"/>
              <a:gd name="T15" fmla="*/ 70 h 442"/>
              <a:gd name="T16" fmla="*/ 0 w 256"/>
              <a:gd name="T17" fmla="*/ 93 h 442"/>
              <a:gd name="T18" fmla="*/ 54 w 256"/>
              <a:gd name="T19" fmla="*/ 111 h 442"/>
              <a:gd name="T20" fmla="*/ 52 w 256"/>
              <a:gd name="T21" fmla="*/ 120 h 442"/>
              <a:gd name="T22" fmla="*/ 46 w 256"/>
              <a:gd name="T23" fmla="*/ 187 h 442"/>
              <a:gd name="T24" fmla="*/ 152 w 256"/>
              <a:gd name="T25" fmla="*/ 442 h 442"/>
              <a:gd name="T26" fmla="*/ 131 w 256"/>
              <a:gd name="T27" fmla="*/ 332 h 442"/>
              <a:gd name="T28" fmla="*/ 250 w 256"/>
              <a:gd name="T29" fmla="*/ 317 h 442"/>
              <a:gd name="T30" fmla="*/ 203 w 256"/>
              <a:gd name="T31" fmla="*/ 187 h 442"/>
              <a:gd name="T32" fmla="*/ 204 w 256"/>
              <a:gd name="T33" fmla="*/ 17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6" h="442">
                <a:moveTo>
                  <a:pt x="204" y="173"/>
                </a:moveTo>
                <a:cubicBezTo>
                  <a:pt x="205" y="160"/>
                  <a:pt x="205" y="160"/>
                  <a:pt x="205" y="160"/>
                </a:cubicBezTo>
                <a:cubicBezTo>
                  <a:pt x="256" y="176"/>
                  <a:pt x="256" y="176"/>
                  <a:pt x="256" y="176"/>
                </a:cubicBezTo>
                <a:cubicBezTo>
                  <a:pt x="233" y="128"/>
                  <a:pt x="233" y="128"/>
                  <a:pt x="233" y="128"/>
                </a:cubicBezTo>
                <a:cubicBezTo>
                  <a:pt x="233" y="128"/>
                  <a:pt x="233" y="128"/>
                  <a:pt x="233" y="128"/>
                </a:cubicBezTo>
                <a:cubicBezTo>
                  <a:pt x="172" y="0"/>
                  <a:pt x="172" y="0"/>
                  <a:pt x="172" y="0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0" y="93"/>
                  <a:pt x="0" y="93"/>
                  <a:pt x="0" y="93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8" y="142"/>
                  <a:pt x="46" y="165"/>
                  <a:pt x="46" y="187"/>
                </a:cubicBezTo>
                <a:cubicBezTo>
                  <a:pt x="46" y="283"/>
                  <a:pt x="84" y="374"/>
                  <a:pt x="152" y="442"/>
                </a:cubicBezTo>
                <a:cubicBezTo>
                  <a:pt x="131" y="332"/>
                  <a:pt x="131" y="332"/>
                  <a:pt x="131" y="332"/>
                </a:cubicBezTo>
                <a:cubicBezTo>
                  <a:pt x="250" y="317"/>
                  <a:pt x="250" y="317"/>
                  <a:pt x="250" y="317"/>
                </a:cubicBezTo>
                <a:cubicBezTo>
                  <a:pt x="220" y="281"/>
                  <a:pt x="203" y="235"/>
                  <a:pt x="203" y="187"/>
                </a:cubicBezTo>
                <a:cubicBezTo>
                  <a:pt x="203" y="183"/>
                  <a:pt x="204" y="178"/>
                  <a:pt x="204" y="173"/>
                </a:cubicBezTo>
                <a:close/>
              </a:path>
            </a:pathLst>
          </a:cu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320213" y="1968367"/>
            <a:ext cx="2428877" cy="1764090"/>
          </a:xfrm>
          <a:custGeom>
            <a:avLst/>
            <a:gdLst>
              <a:gd name="T0" fmla="*/ 270 w 425"/>
              <a:gd name="T1" fmla="*/ 219 h 309"/>
              <a:gd name="T2" fmla="*/ 283 w 425"/>
              <a:gd name="T3" fmla="*/ 216 h 309"/>
              <a:gd name="T4" fmla="*/ 283 w 425"/>
              <a:gd name="T5" fmla="*/ 269 h 309"/>
              <a:gd name="T6" fmla="*/ 322 w 425"/>
              <a:gd name="T7" fmla="*/ 232 h 309"/>
              <a:gd name="T8" fmla="*/ 322 w 425"/>
              <a:gd name="T9" fmla="*/ 232 h 309"/>
              <a:gd name="T10" fmla="*/ 425 w 425"/>
              <a:gd name="T11" fmla="*/ 135 h 309"/>
              <a:gd name="T12" fmla="*/ 318 w 425"/>
              <a:gd name="T13" fmla="*/ 34 h 309"/>
              <a:gd name="T14" fmla="*/ 318 w 425"/>
              <a:gd name="T15" fmla="*/ 34 h 309"/>
              <a:gd name="T16" fmla="*/ 283 w 425"/>
              <a:gd name="T17" fmla="*/ 0 h 309"/>
              <a:gd name="T18" fmla="*/ 283 w 425"/>
              <a:gd name="T19" fmla="*/ 57 h 309"/>
              <a:gd name="T20" fmla="*/ 274 w 425"/>
              <a:gd name="T21" fmla="*/ 58 h 309"/>
              <a:gd name="T22" fmla="*/ 0 w 425"/>
              <a:gd name="T23" fmla="*/ 251 h 309"/>
              <a:gd name="T24" fmla="*/ 96 w 425"/>
              <a:gd name="T25" fmla="*/ 199 h 309"/>
              <a:gd name="T26" fmla="*/ 148 w 425"/>
              <a:gd name="T27" fmla="*/ 309 h 309"/>
              <a:gd name="T28" fmla="*/ 270 w 425"/>
              <a:gd name="T29" fmla="*/ 21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5" h="309">
                <a:moveTo>
                  <a:pt x="270" y="219"/>
                </a:moveTo>
                <a:cubicBezTo>
                  <a:pt x="283" y="216"/>
                  <a:pt x="283" y="216"/>
                  <a:pt x="283" y="216"/>
                </a:cubicBezTo>
                <a:cubicBezTo>
                  <a:pt x="283" y="269"/>
                  <a:pt x="283" y="269"/>
                  <a:pt x="283" y="269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425" y="135"/>
                  <a:pt x="425" y="135"/>
                  <a:pt x="425" y="135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283" y="0"/>
                  <a:pt x="283" y="0"/>
                  <a:pt x="283" y="0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74" y="58"/>
                  <a:pt x="274" y="58"/>
                  <a:pt x="274" y="58"/>
                </a:cubicBezTo>
                <a:cubicBezTo>
                  <a:pt x="156" y="74"/>
                  <a:pt x="54" y="146"/>
                  <a:pt x="0" y="251"/>
                </a:cubicBezTo>
                <a:cubicBezTo>
                  <a:pt x="96" y="199"/>
                  <a:pt x="96" y="199"/>
                  <a:pt x="96" y="19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76" y="265"/>
                  <a:pt x="219" y="232"/>
                  <a:pt x="270" y="2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5888"/>
            <a:ext cx="44497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66838" y="2154843"/>
            <a:ext cx="3502855" cy="2585323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b="1" u="sng" dirty="0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Caratterizzazione scarti e studio di fattibilità</a:t>
            </a:r>
            <a:r>
              <a:rPr lang="it-IT" altLang="it-IT" dirty="0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 per la creazione di appositi impianti di lavorazione</a:t>
            </a:r>
          </a:p>
          <a:p>
            <a:pPr algn="just">
              <a:spcBef>
                <a:spcPct val="0"/>
              </a:spcBef>
              <a:defRPr/>
            </a:pPr>
            <a:endParaRPr lang="it-IT" altLang="it-IT" dirty="0" smtClean="0">
              <a:solidFill>
                <a:srgbClr val="002060"/>
              </a:solidFill>
              <a:latin typeface="Segoe UI Semilight" pitchFamily="34" charset="0"/>
              <a:cs typeface="Segoe UI Semilight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Studio sperimentale per il riutilizzo del materiale organico </a:t>
            </a:r>
            <a:r>
              <a:rPr lang="it-IT" altLang="it-IT" b="1" u="sng" dirty="0" smtClean="0">
                <a:solidFill>
                  <a:srgbClr val="002060"/>
                </a:solidFill>
                <a:latin typeface="Segoe UI Semilight" pitchFamily="34" charset="0"/>
                <a:cs typeface="Segoe UI Semilight" pitchFamily="34" charset="0"/>
              </a:rPr>
              <a:t>per usi alternativi e innovativi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63236" y="908653"/>
            <a:ext cx="8603673" cy="1149928"/>
          </a:xfrm>
        </p:spPr>
        <p:txBody>
          <a:bodyPr>
            <a:noAutofit/>
          </a:bodyPr>
          <a:lstStyle/>
          <a:p>
            <a:pPr algn="ctr"/>
            <a:r>
              <a:rPr lang="it-IT" altLang="it-IT" sz="32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 Circular economy – Focus su scarti organici e loro riutilizzo </a:t>
            </a:r>
            <a:endParaRPr lang="it-IT" sz="32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8" name="Immagine 7" descr="EFFECTS.jpg"/>
          <p:cNvPicPr>
            <a:picLocks noChangeAspect="1"/>
          </p:cNvPicPr>
          <p:nvPr/>
        </p:nvPicPr>
        <p:blipFill>
          <a:blip r:embed="rId3" cstate="print"/>
          <a:srcRect t="7554" b="27338"/>
          <a:stretch>
            <a:fillRect/>
          </a:stretch>
        </p:blipFill>
        <p:spPr>
          <a:xfrm>
            <a:off x="3841212" y="2306487"/>
            <a:ext cx="5190243" cy="2166433"/>
          </a:xfrm>
          <a:prstGeom prst="rect">
            <a:avLst/>
          </a:prstGeom>
        </p:spPr>
      </p:pic>
      <p:pic>
        <p:nvPicPr>
          <p:cNvPr id="9" name="Segnaposto contenuto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6" t="12132" r="14768" b="5054"/>
          <a:stretch>
            <a:fillRect/>
          </a:stretch>
        </p:blipFill>
        <p:spPr>
          <a:xfrm rot="5400000">
            <a:off x="1206352" y="4385004"/>
            <a:ext cx="1596588" cy="3334043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2"/>
          <a:stretch>
            <a:fillRect/>
          </a:stretch>
        </p:blipFill>
        <p:spPr>
          <a:xfrm>
            <a:off x="3841212" y="4740166"/>
            <a:ext cx="5204312" cy="2110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385" y="1085128"/>
            <a:ext cx="88823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 matrici analizzate, derivanti da pesca e acquacoltura, sono idonee all’utilizzo come </a:t>
            </a:r>
            <a:r>
              <a:rPr lang="it-IT" sz="22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materia prima per la produzione dei </a:t>
            </a:r>
            <a:r>
              <a:rPr lang="it-IT" sz="22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mangimi</a:t>
            </a: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 </a:t>
            </a:r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matrici analizzate, derivanti da pesca e acquacoltura, sono idonee per un possibile impiego come </a:t>
            </a:r>
            <a:r>
              <a:rPr lang="it-IT" sz="22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materia prima per la produzione di collagene nell’industria cosmetica</a:t>
            </a: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it-IT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5888"/>
            <a:ext cx="44497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4263" y="551656"/>
            <a:ext cx="8603673" cy="11499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 Risultati caratterizzazione</a:t>
            </a:r>
            <a:endParaRPr lang="it-IT" sz="32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77658" y="3985554"/>
            <a:ext cx="70706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Innovative </a:t>
            </a:r>
            <a:r>
              <a:rPr lang="it-IT" sz="22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tecnologie estrattive “</a:t>
            </a:r>
            <a:r>
              <a:rPr lang="it-IT" sz="22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green”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migliore </a:t>
            </a:r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preservazione del prodotto di </a:t>
            </a: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partenza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migliore </a:t>
            </a:r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qualità finale degli </a:t>
            </a: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estratti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maggiore </a:t>
            </a:r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efficienza di estrazione, minimizzazione </a:t>
            </a: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perdite </a:t>
            </a:r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 proprietà funzionali dei composti bioattivi </a:t>
            </a: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estratti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Migliori </a:t>
            </a: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qualità </a:t>
            </a:r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proprietà </a:t>
            </a: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igienico-sanitarie dei </a:t>
            </a:r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prodotti ottenuti.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03035" y="3374556"/>
            <a:ext cx="3382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32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Studio di fattibilità</a:t>
            </a:r>
            <a:endParaRPr lang="it-IT" sz="3200" dirty="0"/>
          </a:p>
        </p:txBody>
      </p:sp>
      <p:pic>
        <p:nvPicPr>
          <p:cNvPr id="8" name="Immagine 7" descr="Immagine che contiene acqua, esterni, barca, porto&#10;&#10;Descrizione generata automaticamente">
            <a:extLst>
              <a:ext uri="{FF2B5EF4-FFF2-40B4-BE49-F238E27FC236}">
                <a16:creationId xmlns:a16="http://schemas.microsoft.com/office/drawing/2014/main" xmlns="" id="{2C4B4ACE-C47B-4F9C-9122-BD7A23CD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4" t="2199" r="16105" b="-1"/>
          <a:stretch/>
        </p:blipFill>
        <p:spPr>
          <a:xfrm>
            <a:off x="-76" y="2998380"/>
            <a:ext cx="2008319" cy="3859619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59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5888"/>
            <a:ext cx="44497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02190" y="806838"/>
            <a:ext cx="8603673" cy="11499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 smtClean="0">
                <a:solidFill>
                  <a:srgbClr val="006666"/>
                </a:solidFill>
                <a:latin typeface="Segoe UI Semilight" pitchFamily="34" charset="0"/>
                <a:ea typeface="MS PGothic" panose="020B0600070205080204" pitchFamily="34" charset="-128"/>
                <a:cs typeface="Segoe UI Semilight" pitchFamily="34" charset="0"/>
              </a:rPr>
              <a:t> Studio sperimentale e LCA</a:t>
            </a:r>
            <a:endParaRPr lang="it-IT" sz="32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8" name="Segnaposto contenuto 4">
            <a:extLst>
              <a:ext uri="{FF2B5EF4-FFF2-40B4-BE49-F238E27FC236}">
                <a16:creationId xmlns="" xmlns:a16="http://schemas.microsoft.com/office/drawing/2014/main" id="{9ECAB7CF-96B6-0A49-9EFB-504651F90F4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586"/>
            <a:ext cx="3781475" cy="3040384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28720" y="1371616"/>
            <a:ext cx="88983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 studio sperimentale ha dimostrato che </a:t>
            </a:r>
            <a:r>
              <a:rPr lang="it-IT" sz="22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la tecnologia innovativa di estrazione pulsata ad ultrasuoni permette una produzione di collagene 1.6 volte maggiore di quella ottenuta con il processo di estrazione tradizionale</a:t>
            </a:r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 parità di materiale trattato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75565" y="6359673"/>
            <a:ext cx="4616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Soggetti coinvolti: IZS, MICAMO, Tetis Institute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080790" y="2913863"/>
            <a:ext cx="48824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Dalla comparazione degli impatti tra i due diversi processi analizzati (estrazione ad ultrasuoni e tradizionale), è emerso che la </a:t>
            </a:r>
            <a:r>
              <a:rPr lang="it-IT" sz="22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metodologia ad ultrasuoni permette di ridurre gli impatti di circa il 38% </a:t>
            </a:r>
            <a:r>
              <a:rPr lang="it-IT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it-IT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impatto sul cambiamento climatico, consumo di risorse energetiche, consumo idrico) a parità di quantità di collagene prodotto. </a:t>
            </a:r>
          </a:p>
        </p:txBody>
      </p:sp>
    </p:spTree>
    <p:extLst>
      <p:ext uri="{BB962C8B-B14F-4D97-AF65-F5344CB8AC3E}">
        <p14:creationId xmlns:p14="http://schemas.microsoft.com/office/powerpoint/2010/main" val="13668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5888"/>
            <a:ext cx="44497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magine 11" descr="WhatsApp Image 2019-09-20 at 13.57.03.jpeg"/>
          <p:cNvPicPr>
            <a:picLocks noChangeAspect="1"/>
          </p:cNvPicPr>
          <p:nvPr/>
        </p:nvPicPr>
        <p:blipFill rotWithShape="1">
          <a:blip r:embed="rId3"/>
          <a:srcRect l="1283" t="44718" r="154" b="32308"/>
          <a:stretch/>
        </p:blipFill>
        <p:spPr>
          <a:xfrm>
            <a:off x="0" y="5282419"/>
            <a:ext cx="9144000" cy="157558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1" y="241394"/>
            <a:ext cx="4040375" cy="62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9840" y="861917"/>
            <a:ext cx="4195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https://</a:t>
            </a:r>
            <a:r>
              <a:rPr lang="it-IT" sz="2200" b="1" dirty="0" smtClean="0">
                <a:solidFill>
                  <a:srgbClr val="00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www.teworkspace.net/</a:t>
            </a:r>
            <a:r>
              <a:rPr lang="it-IT" sz="2200" b="1" dirty="0" smtClean="0">
                <a:solidFill>
                  <a:srgbClr val="00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it-IT" sz="2200" b="1" dirty="0">
              <a:solidFill>
                <a:srgbClr val="00666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10" y="1387184"/>
            <a:ext cx="3511956" cy="263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7" y="1261482"/>
            <a:ext cx="3507079" cy="282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2" y="4209616"/>
            <a:ext cx="3507079" cy="25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21" y="4232830"/>
            <a:ext cx="3456250" cy="25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3342</TotalTime>
  <Words>446</Words>
  <Application>Microsoft Office PowerPoint</Application>
  <PresentationFormat>Presentazione su schermo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Obiettivo strategico di P.Ri.S.Ma.-MED </vt:lpstr>
      <vt:lpstr> Obiettivi specifici di P.Ri.S.Ma.-MED  </vt:lpstr>
      <vt:lpstr>Presentazione standard di PowerPoint</vt:lpstr>
      <vt:lpstr> Circular economy – Focus su scarti organici e loro riutilizzo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CERSAA4</dc:creator>
  <cp:lastModifiedBy>Claudia Cattaneo</cp:lastModifiedBy>
  <cp:revision>241</cp:revision>
  <dcterms:created xsi:type="dcterms:W3CDTF">2017-02-25T20:34:10Z</dcterms:created>
  <dcterms:modified xsi:type="dcterms:W3CDTF">2021-10-13T19:27:18Z</dcterms:modified>
</cp:coreProperties>
</file>